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8" r:id="rId5"/>
    <p:sldId id="261" r:id="rId6"/>
    <p:sldId id="266" r:id="rId7"/>
    <p:sldId id="263" r:id="rId8"/>
    <p:sldId id="264" r:id="rId9"/>
    <p:sldId id="267" r:id="rId10"/>
    <p:sldId id="270" r:id="rId11"/>
    <p:sldId id="271" r:id="rId12"/>
    <p:sldId id="272" r:id="rId13"/>
    <p:sldId id="273" r:id="rId14"/>
    <p:sldId id="269" r:id="rId15"/>
    <p:sldId id="259" r:id="rId16"/>
    <p:sldId id="26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/>
    <p:restoredTop sz="94648"/>
  </p:normalViewPr>
  <p:slideViewPr>
    <p:cSldViewPr snapToGrid="0" snapToObjects="1">
      <p:cViewPr varScale="1">
        <p:scale>
          <a:sx n="92" d="100"/>
          <a:sy n="92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FC752-C1E8-9646-B357-A949B188EDE8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376B8-FA93-CB4C-9C9C-4FE317E7C2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59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319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49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205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06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55E3-B46E-F648-9BE7-FED762D4A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0C82EF-07A0-E749-9979-8EEA86B0F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CD77F-8345-6944-A087-92CEFEBBE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9D3981-F371-E84C-B348-1788DEEA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36DBDA-4133-BD47-AF23-EB2BB0B7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378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1C74-8A3D-7746-A980-82714EE3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247E7E-7E0E-164B-89DD-824AE4170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317FA-7D39-2A41-B4F9-70585DB5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0EAE4B-7C86-DD4E-9DDC-FFE26D67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7F60A-0867-274C-B7A6-807A6F4B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673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8717F37-5F55-0544-B050-A32FB2824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B0ABCF-C1BD-5E40-AA08-C5FB48F64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EF249-951C-554F-9ED0-810669E8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CE088A-EC9E-8146-81CF-5466161D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DD8A85-A3B2-5D4D-814C-87ABC503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782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D4236-097D-B544-9C09-C875255E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04CF2-B6B3-9944-9088-4B4AD73E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66D9CE-7DBB-4946-8B3F-291B6A1C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EB05-9E43-D14A-9788-F80E6B9B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F39A31-1507-E94D-9EDC-BFE1A0A8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393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2892-2FEE-5848-8385-A798FF83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A66961-9D76-AB4A-AA6D-0CE76E3BA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FE97D5-27DB-AD46-8F45-E8BDCD87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B51564-E0C6-1643-B341-289517C7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A1F946-CF3A-B44E-9312-ECFCED90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053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2A62-679C-F145-90D1-1693B820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6FCD2-DBD3-ED49-9BF2-E991EFF03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A74F7B-CA88-364C-B4CB-B2B727E6B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E04835-8326-CA48-9135-9D3638D4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E2CE7A-4FEF-5144-861B-739CF093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53C45E-C925-934F-8CE0-8CCD8386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110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B07A79-D1B3-A64E-9B26-940927CB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6054C2-B11C-9247-A8EC-F25C1AFD4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6FF102-2253-5E42-B06C-D19CED3B8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9FBB65-51A3-744E-BD53-81F2B83A2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871DB1-114A-884B-AFCE-16ACFCA1A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4F2040-5EA8-A145-A62B-2E41F732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4BE313-C466-FB47-872D-FEBF8584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B8B7DA-E026-CC4F-BE27-434BE44F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887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1F28D-2EDD-7C40-BB3D-69C7ACE9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B4A424-9056-F042-ACD7-0A68F899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86912C-E8D2-8642-A6CD-139DCE11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B6D31E-AE98-984E-A0E0-DC45FF64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19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3F94C31-35CF-474D-B21B-9E3B88AC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A683DE-D230-B546-8653-BFB122BD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C4910-238D-0540-AF8B-AF9B2CF9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970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5DBDEE-C46B-5B4E-92AC-32E734C6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862E8-CDEC-3645-B3A7-0A3CDABB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016204-6E50-D747-AC95-9B7671FE4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15CCD8-5E26-BD4B-ACDD-8C0116FA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FC9524-4F42-674D-88A1-E7505358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F543BE-322E-E847-A7A0-FBDF9248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747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07509-F0C1-5843-BE99-7D757D43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E0C9F2D-1599-984A-A238-C79B403DD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80D020-1413-314A-ADAA-B4E63E2BC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79DA34-FFE5-1949-B08B-06B66D31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C81362-A1C0-CF4E-869A-8F8EE955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1AD5E2-2831-374C-AB4B-84CF16E7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249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5131A2A-6C65-7644-9136-0B0CB708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928228-2AAF-BB4D-BF1B-099E10C23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1B98F4-A857-2341-ADF6-6FF5A639F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2C2E4F-4772-244D-AA6C-FC3AD831C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0863A5-FE8F-3248-B647-8D3D2C174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06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berkeley.edu/~breiman/RandomForests/cc_home.htm" TargetMode="External"/><Relationship Id="rId2" Type="http://schemas.openxmlformats.org/officeDocument/2006/relationships/hyperlink" Target="https://medium.com/chung-yi/ml&#20837;&#38272;-&#21313;&#19971;-&#38568;&#27231;&#26862;&#26519;-random-forest-6afc2487185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random-forests-classifier-python" TargetMode="External"/><Relationship Id="rId5" Type="http://schemas.openxmlformats.org/officeDocument/2006/relationships/hyperlink" Target="https://chtseng.wordpress.com/2017/02/24/&#38568;&#27231;&#26862;&#26519;random-forest/" TargetMode="External"/><Relationship Id="rId4" Type="http://schemas.openxmlformats.org/officeDocument/2006/relationships/hyperlink" Target="https://scikit-learn.org/stable/modules/generated/sklearn.ensemble.RandomForestClassifier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B52DE-AD2C-0542-9A6E-EDCFDF45F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600" b="1" dirty="0"/>
              <a:t>Random Forest</a:t>
            </a:r>
            <a:endParaRPr kumimoji="1" lang="zh-TW" altLang="en-US" sz="66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A1B9F8-98E0-834D-BDEA-6DD5E9A4C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134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-200931"/>
            <a:ext cx="10515600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sklearn.ensemble.RandomForestRegressor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795112"/>
            <a:ext cx="11861800" cy="1265917"/>
          </a:xfrm>
        </p:spPr>
        <p:txBody>
          <a:bodyPr>
            <a:normAutofit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sklearn.ensemble.RandomForestRegressor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mse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235200"/>
            <a:ext cx="6982874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b="1" dirty="0" err="1"/>
              <a:t>n_estimators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default=100</a:t>
            </a:r>
          </a:p>
          <a:p>
            <a:r>
              <a:rPr lang="en" altLang="zh-TW" sz="2000" b="1" dirty="0">
                <a:solidFill>
                  <a:srgbClr val="FF0000"/>
                </a:solidFill>
              </a:rPr>
              <a:t>Criterion: </a:t>
            </a:r>
            <a:r>
              <a:rPr lang="en" altLang="zh-TW" sz="2000" i="1" dirty="0">
                <a:solidFill>
                  <a:srgbClr val="FF0000"/>
                </a:solidFill>
              </a:rPr>
              <a:t>{“</a:t>
            </a:r>
            <a:r>
              <a:rPr lang="en" altLang="zh-TW" sz="2000" i="1" dirty="0" err="1">
                <a:solidFill>
                  <a:srgbClr val="FF0000"/>
                </a:solidFill>
              </a:rPr>
              <a:t>mse</a:t>
            </a:r>
            <a:r>
              <a:rPr lang="en" altLang="zh-TW" sz="2000" i="1" dirty="0">
                <a:solidFill>
                  <a:srgbClr val="FF0000"/>
                </a:solidFill>
              </a:rPr>
              <a:t>”, “</a:t>
            </a:r>
            <a:r>
              <a:rPr lang="en" altLang="zh-TW" sz="2000" i="1" dirty="0" err="1">
                <a:solidFill>
                  <a:srgbClr val="FF0000"/>
                </a:solidFill>
              </a:rPr>
              <a:t>mae</a:t>
            </a:r>
            <a:r>
              <a:rPr lang="en" altLang="zh-TW" sz="2000" i="1" dirty="0">
                <a:solidFill>
                  <a:srgbClr val="FF0000"/>
                </a:solidFill>
              </a:rPr>
              <a:t>”}, default=”</a:t>
            </a:r>
            <a:r>
              <a:rPr lang="en" altLang="zh-TW" sz="2000" i="1" dirty="0" err="1">
                <a:solidFill>
                  <a:srgbClr val="FF0000"/>
                </a:solidFill>
              </a:rPr>
              <a:t>mse</a:t>
            </a:r>
            <a:r>
              <a:rPr lang="en" altLang="zh-TW" sz="2000" i="1" dirty="0">
                <a:solidFill>
                  <a:srgbClr val="FF0000"/>
                </a:solidFill>
              </a:rPr>
              <a:t>” </a:t>
            </a:r>
          </a:p>
          <a:p>
            <a:r>
              <a:rPr lang="en" altLang="zh-TW" sz="2000" b="1" dirty="0" err="1"/>
              <a:t>max_depth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min_samples_split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default=2</a:t>
            </a:r>
          </a:p>
          <a:p>
            <a:r>
              <a:rPr lang="en" altLang="zh-TW" sz="2000" b="1" dirty="0" err="1"/>
              <a:t>min_samples_leaf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default=1</a:t>
            </a:r>
          </a:p>
          <a:p>
            <a:r>
              <a:rPr lang="en" altLang="zh-TW" sz="2000" b="1" dirty="0" err="1"/>
              <a:t>min_weight_fraction_leaf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max_features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{“auto”, “sqrt”, “log2”},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default=”auto”</a:t>
            </a:r>
          </a:p>
          <a:p>
            <a:r>
              <a:rPr lang="en" altLang="zh-TW" sz="2000" b="1" dirty="0" err="1"/>
              <a:t>max_leaf_nodes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min_impurity_decrease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min_impurity_split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default=None</a:t>
            </a:r>
          </a:p>
          <a:p>
            <a:r>
              <a:rPr lang="en" altLang="zh-TW" sz="2000" b="1" dirty="0"/>
              <a:t>Bootstrap: </a:t>
            </a:r>
            <a:r>
              <a:rPr lang="en" altLang="zh-TW" sz="2000" i="1" dirty="0"/>
              <a:t>bool, default=True</a:t>
            </a:r>
          </a:p>
          <a:p>
            <a:r>
              <a:rPr lang="en" altLang="zh-TW" sz="2000" b="1" dirty="0" err="1"/>
              <a:t>oob_score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n_jobs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random_state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</a:t>
            </a:r>
            <a:r>
              <a:rPr lang="en" altLang="zh-TW" sz="2000" i="1" dirty="0" err="1"/>
              <a:t>RandomState</a:t>
            </a:r>
            <a:r>
              <a:rPr lang="en" altLang="zh-TW" sz="2000" i="1" dirty="0"/>
              <a:t> instance or None, default=None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692DEB-0F8E-3D4D-84A4-7211D16FA53F}"/>
              </a:ext>
            </a:extLst>
          </p:cNvPr>
          <p:cNvSpPr/>
          <p:nvPr/>
        </p:nvSpPr>
        <p:spPr>
          <a:xfrm>
            <a:off x="7167932" y="2235200"/>
            <a:ext cx="48789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/>
              <a:t>Verbose: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default=0</a:t>
            </a:r>
          </a:p>
          <a:p>
            <a:r>
              <a:rPr lang="en" altLang="zh-TW" sz="2000" b="1" dirty="0" err="1"/>
              <a:t>warm_start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class_weight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{“balanced”, “</a:t>
            </a:r>
            <a:r>
              <a:rPr lang="en" altLang="zh-TW" sz="2000" i="1" dirty="0" err="1"/>
              <a:t>balanced_subsample</a:t>
            </a:r>
            <a:r>
              <a:rPr lang="en" altLang="zh-TW" sz="2000" i="1" dirty="0"/>
              <a:t>”}, </a:t>
            </a:r>
            <a:r>
              <a:rPr lang="en" altLang="zh-TW" sz="2000" i="1" dirty="0" err="1"/>
              <a:t>dict</a:t>
            </a:r>
            <a:r>
              <a:rPr lang="en" altLang="zh-TW" sz="2000" i="1" dirty="0"/>
              <a:t> or list of </a:t>
            </a:r>
            <a:r>
              <a:rPr lang="en" altLang="zh-TW" sz="2000" i="1" dirty="0" err="1"/>
              <a:t>dicts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ccp_alpha</a:t>
            </a:r>
            <a:r>
              <a:rPr lang="en" altLang="zh-TW" sz="2000" b="1" dirty="0"/>
              <a:t>: </a:t>
            </a:r>
            <a:r>
              <a:rPr lang="en" altLang="zh-TW" sz="2000" i="1" dirty="0"/>
              <a:t>non-negative float, default=0.0</a:t>
            </a:r>
          </a:p>
          <a:p>
            <a:r>
              <a:rPr lang="en" altLang="zh-TW" sz="2000" b="1" dirty="0" err="1"/>
              <a:t>max_samples</a:t>
            </a:r>
            <a:r>
              <a:rPr lang="en-US" altLang="zh-TW" sz="2000" b="1" dirty="0"/>
              <a:t>:</a:t>
            </a:r>
            <a:r>
              <a:rPr lang="en" altLang="zh-TW" sz="2000" b="1" dirty="0"/>
              <a:t>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default=None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177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-200931"/>
            <a:ext cx="10515600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sklearn.ensemble.RandomForestRegressor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795112"/>
            <a:ext cx="11861800" cy="1265917"/>
          </a:xfrm>
        </p:spPr>
        <p:txBody>
          <a:bodyPr>
            <a:normAutofit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sklearn.ensemble.RandomForestRegressor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mse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6" y="2235199"/>
            <a:ext cx="89589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/>
              <a:t>Criterion: </a:t>
            </a:r>
            <a:r>
              <a:rPr lang="zh-CN" altLang="en-US" sz="3200" b="1" dirty="0"/>
              <a:t>選擇切割點</a:t>
            </a:r>
            <a:endParaRPr lang="en-US" altLang="zh-TW" sz="3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透過評估指標找出誤差值最小樹的特徵選擇與切割點</a:t>
            </a:r>
            <a:endParaRPr lang="en-US" altLang="zh-CN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Square Error (MSE) </a:t>
            </a:r>
          </a:p>
          <a:p>
            <a:pPr lvl="1"/>
            <a:endParaRPr lang="en" altLang="zh-TW" sz="2400" dirty="0"/>
          </a:p>
          <a:p>
            <a:pPr lvl="1"/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Absolute Error (MAE) </a:t>
            </a:r>
          </a:p>
          <a:p>
            <a:r>
              <a:rPr lang="en" altLang="zh-TW" sz="2000" i="1" dirty="0"/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DA3652-B781-D347-A821-CD078B4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2" y="3199306"/>
            <a:ext cx="2825750" cy="10796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63DA71-448B-414F-A2B4-65283235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787" y="4375069"/>
            <a:ext cx="2693719" cy="10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9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-200931"/>
            <a:ext cx="10515600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sklearn.ensemble.RandomForestRegressor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795112"/>
            <a:ext cx="11861800" cy="1265917"/>
          </a:xfrm>
        </p:spPr>
        <p:txBody>
          <a:bodyPr>
            <a:normAutofit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sklearn.ensemble.RandomForestRegressor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mse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6" y="2235199"/>
            <a:ext cx="89589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/>
              <a:t>Criterion: </a:t>
            </a:r>
            <a:r>
              <a:rPr lang="zh-CN" altLang="en-US" sz="3200" b="1" dirty="0"/>
              <a:t>選擇切割點</a:t>
            </a:r>
            <a:endParaRPr lang="en-US" altLang="zh-TW" sz="3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透過評估指標找出誤差值最小樹的特徵選擇與切割點</a:t>
            </a:r>
            <a:endParaRPr lang="en-US" altLang="zh-CN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Square Error (MSE) </a:t>
            </a:r>
          </a:p>
          <a:p>
            <a:pPr lvl="1"/>
            <a:endParaRPr lang="en" altLang="zh-TW" sz="2400" dirty="0"/>
          </a:p>
          <a:p>
            <a:pPr lvl="1"/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Absolute Error (MAE) </a:t>
            </a:r>
          </a:p>
          <a:p>
            <a:r>
              <a:rPr lang="en" altLang="zh-TW" sz="2000" i="1" dirty="0"/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DA3652-B781-D347-A821-CD078B4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2" y="3199306"/>
            <a:ext cx="2825750" cy="10796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63DA71-448B-414F-A2B4-65283235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787" y="4375069"/>
            <a:ext cx="2693719" cy="10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4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AE04D-C21D-754A-9242-7AA8D1A7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0" y="0"/>
            <a:ext cx="10515600" cy="1325563"/>
          </a:xfrm>
        </p:spPr>
        <p:txBody>
          <a:bodyPr/>
          <a:lstStyle/>
          <a:p>
            <a:r>
              <a:rPr lang="en" altLang="zh-TW" b="1" dirty="0"/>
              <a:t>Regressor Example: Salary prediction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5E0230-EA59-C948-B731-831F3069918B}"/>
              </a:ext>
            </a:extLst>
          </p:cNvPr>
          <p:cNvSpPr/>
          <p:nvPr/>
        </p:nvSpPr>
        <p:spPr>
          <a:xfrm>
            <a:off x="838200" y="1196670"/>
            <a:ext cx="10785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有一位求職者職位為</a:t>
            </a:r>
            <a:r>
              <a:rPr lang="en-US" altLang="zh-CN" sz="2400" dirty="0"/>
              <a:t>6.5</a:t>
            </a:r>
            <a:r>
              <a:rPr lang="zh-CN" altLang="en-US" sz="2400" dirty="0"/>
              <a:t>，且宣稱前一份薪資為</a:t>
            </a:r>
            <a:r>
              <a:rPr lang="en-US" altLang="zh-CN" sz="2400" dirty="0"/>
              <a:t>160000</a:t>
            </a:r>
            <a:r>
              <a:rPr lang="zh-CN" altLang="en-US" sz="2400" dirty="0"/>
              <a:t>，在錄取前先預測求職者是否前份工作薪資是否屬實（隨機森林預測）</a:t>
            </a:r>
            <a:endParaRPr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ABC652-402A-4245-B010-9370E35F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28" y="2282038"/>
            <a:ext cx="5604164" cy="391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53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FF9B1-CDF9-F441-A5A0-00F78B3B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5" y="187812"/>
            <a:ext cx="10515600" cy="1325563"/>
          </a:xfrm>
        </p:spPr>
        <p:txBody>
          <a:bodyPr/>
          <a:lstStyle/>
          <a:p>
            <a:r>
              <a:rPr kumimoji="1" lang="en-US" altLang="zh-TW" dirty="0" err="1"/>
              <a:t>Boostrap</a:t>
            </a:r>
            <a:r>
              <a:rPr kumimoji="1" lang="en-US" altLang="zh-TW" dirty="0"/>
              <a:t>(</a:t>
            </a:r>
            <a:r>
              <a:rPr kumimoji="1" lang="zh-CN" altLang="en-US" dirty="0"/>
              <a:t>自舉法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14B84-56F5-BA4D-A864-7038D8B16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84461"/>
            <a:ext cx="10515600" cy="4351338"/>
          </a:xfrm>
        </p:spPr>
        <p:txBody>
          <a:bodyPr/>
          <a:lstStyle/>
          <a:p>
            <a:r>
              <a:rPr lang="zh-TW" altLang="en-US" b="1" dirty="0"/>
              <a:t>自身樣本重採樣的方法</a:t>
            </a:r>
            <a:r>
              <a:rPr lang="zh-TW" altLang="en-US" dirty="0"/>
              <a:t>來</a:t>
            </a:r>
            <a:r>
              <a:rPr lang="zh-TW" altLang="en-US" b="1" dirty="0"/>
              <a:t>估計真實分佈</a:t>
            </a:r>
            <a:endParaRPr lang="en-US" altLang="zh-TW" b="1" dirty="0"/>
          </a:p>
          <a:p>
            <a:r>
              <a:rPr lang="zh-CN" altLang="en-US" dirty="0"/>
              <a:t>適合使用在</a:t>
            </a:r>
            <a:r>
              <a:rPr lang="zh-TW" altLang="en-US" dirty="0"/>
              <a:t>當不知道樣本分佈之情況</a:t>
            </a:r>
            <a:endParaRPr lang="en-US" altLang="zh-TW" dirty="0"/>
          </a:p>
          <a:p>
            <a:r>
              <a:rPr lang="zh-TW" altLang="en-US" dirty="0"/>
              <a:t>整合多個弱分類器，成為一個強大的分類器</a:t>
            </a:r>
            <a:endParaRPr lang="en-US" altLang="zh-TW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7AF65B-6E00-F643-93B2-1196D501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90" y="1513375"/>
            <a:ext cx="6025573" cy="32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2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A071E-4BA0-D844-ADED-61B32AF1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15176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Bagging V.S. Boosting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0B6C6-F02E-A642-9997-2A067F446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85544"/>
            <a:ext cx="11765280" cy="4773295"/>
          </a:xfrm>
        </p:spPr>
        <p:txBody>
          <a:bodyPr>
            <a:normAutofit lnSpcReduction="10000"/>
          </a:bodyPr>
          <a:lstStyle/>
          <a:p>
            <a:r>
              <a:rPr lang="zh-TW" altLang="en-US" b="1" dirty="0"/>
              <a:t>訓練樣本</a:t>
            </a:r>
            <a:r>
              <a:rPr lang="en-US" altLang="zh-TW" b="1" dirty="0"/>
              <a:t>:</a:t>
            </a:r>
            <a:endParaRPr lang="zh-TW" altLang="en-US" dirty="0"/>
          </a:p>
          <a:p>
            <a:pPr lvl="1"/>
            <a:r>
              <a:rPr lang="en" altLang="zh-TW" b="1" dirty="0"/>
              <a:t>Bagging</a:t>
            </a:r>
            <a:r>
              <a:rPr lang="en" altLang="zh-TW" dirty="0"/>
              <a:t>: </a:t>
            </a:r>
            <a:r>
              <a:rPr lang="zh-TW" altLang="en-US" dirty="0"/>
              <a:t>每一次的訓練集是隨機抽取</a:t>
            </a:r>
            <a:r>
              <a:rPr lang="en-US" altLang="zh-TW" dirty="0"/>
              <a:t>(</a:t>
            </a:r>
            <a:r>
              <a:rPr lang="zh-TW" altLang="en-US" dirty="0"/>
              <a:t>每個樣本權重一致</a:t>
            </a:r>
            <a:r>
              <a:rPr lang="en-US" altLang="zh-TW" dirty="0"/>
              <a:t>)</a:t>
            </a:r>
            <a:r>
              <a:rPr lang="zh-TW" altLang="en-US" dirty="0"/>
              <a:t>，抽出可放回，以獨立同分布選取的訓練樣本子集訓練弱分類器。</a:t>
            </a:r>
          </a:p>
          <a:p>
            <a:pPr lvl="1"/>
            <a:r>
              <a:rPr lang="en" altLang="zh-TW" b="1" dirty="0"/>
              <a:t>Boosting</a:t>
            </a:r>
            <a:r>
              <a:rPr lang="en" altLang="zh-TW" dirty="0"/>
              <a:t>: </a:t>
            </a:r>
            <a:r>
              <a:rPr lang="zh-TW" altLang="en-US" dirty="0"/>
              <a:t>每一次的訓練集不變，訓練集之間的選擇不是獨立的，每一是選擇的訓練集都是依賴上一次學習得結果，根據錯誤率</a:t>
            </a:r>
            <a:r>
              <a:rPr lang="en-US" altLang="zh-TW" dirty="0"/>
              <a:t>(</a:t>
            </a:r>
            <a:r>
              <a:rPr lang="zh-TW" altLang="en-US" dirty="0"/>
              <a:t>給予訓練樣本不同的權重</a:t>
            </a:r>
            <a:r>
              <a:rPr lang="en-US" altLang="zh-TW" dirty="0"/>
              <a:t>)</a:t>
            </a:r>
            <a:r>
              <a:rPr lang="zh-TW" altLang="en-US" dirty="0"/>
              <a:t>取樣。</a:t>
            </a:r>
          </a:p>
          <a:p>
            <a:r>
              <a:rPr lang="zh-TW" altLang="en-US" b="1" dirty="0"/>
              <a:t>分類器</a:t>
            </a:r>
            <a:r>
              <a:rPr lang="en-US" altLang="zh-TW" b="1" dirty="0"/>
              <a:t>:</a:t>
            </a:r>
            <a:endParaRPr lang="zh-TW" altLang="en-US" dirty="0"/>
          </a:p>
          <a:p>
            <a:pPr lvl="1"/>
            <a:r>
              <a:rPr lang="en" altLang="zh-TW" b="1" dirty="0"/>
              <a:t>Bagging</a:t>
            </a:r>
            <a:r>
              <a:rPr lang="en" altLang="zh-TW" dirty="0"/>
              <a:t>: </a:t>
            </a:r>
            <a:r>
              <a:rPr lang="zh-TW" altLang="en-US" dirty="0"/>
              <a:t>每個分類器的權重相等。</a:t>
            </a:r>
          </a:p>
          <a:p>
            <a:pPr lvl="1"/>
            <a:r>
              <a:rPr lang="en" altLang="zh-TW" b="1" dirty="0"/>
              <a:t>Boosting</a:t>
            </a:r>
            <a:r>
              <a:rPr lang="en" altLang="zh-TW" dirty="0"/>
              <a:t>: </a:t>
            </a:r>
            <a:r>
              <a:rPr lang="zh-TW" altLang="en-US" dirty="0"/>
              <a:t>每個弱分類器都有相應的權重，對於分類誤差小的分類器會有更大的權重。</a:t>
            </a:r>
          </a:p>
          <a:p>
            <a:r>
              <a:rPr lang="zh-TW" altLang="en-US" b="1" dirty="0"/>
              <a:t>每個分類器的取得</a:t>
            </a:r>
            <a:r>
              <a:rPr lang="en-US" altLang="zh-TW" b="1" dirty="0"/>
              <a:t>:</a:t>
            </a:r>
            <a:endParaRPr lang="zh-TW" altLang="en-US" dirty="0"/>
          </a:p>
          <a:p>
            <a:pPr lvl="1"/>
            <a:r>
              <a:rPr lang="en" altLang="zh-TW" b="1" dirty="0"/>
              <a:t>Bagging</a:t>
            </a:r>
            <a:r>
              <a:rPr lang="en" altLang="zh-TW" dirty="0"/>
              <a:t>: </a:t>
            </a:r>
            <a:r>
              <a:rPr lang="zh-TW" altLang="en-US" dirty="0"/>
              <a:t>每個分類器可以並行生成。</a:t>
            </a:r>
          </a:p>
          <a:p>
            <a:pPr lvl="1"/>
            <a:r>
              <a:rPr lang="en" altLang="zh-TW" b="1" dirty="0"/>
              <a:t>Boosting</a:t>
            </a:r>
            <a:r>
              <a:rPr lang="en" altLang="zh-TW" dirty="0"/>
              <a:t>: </a:t>
            </a:r>
            <a:r>
              <a:rPr lang="zh-TW" altLang="en-US" dirty="0"/>
              <a:t>每個弱分類器只能依賴上一次的分類器順序生成。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84F497-F63B-5549-A002-BF4CDF75EBFD}"/>
              </a:ext>
            </a:extLst>
          </p:cNvPr>
          <p:cNvSpPr/>
          <p:nvPr/>
        </p:nvSpPr>
        <p:spPr>
          <a:xfrm>
            <a:off x="883920" y="57643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1. </a:t>
            </a: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Random Forest : Bagging + Decision tree</a:t>
            </a:r>
            <a:br>
              <a:rPr lang="en" altLang="zh-TW" dirty="0"/>
            </a:b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2. Boosting Tree : AdaBoost + Decision tree</a:t>
            </a:r>
            <a:br>
              <a:rPr lang="en" altLang="zh-TW" dirty="0"/>
            </a:b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3. GBDT : Gradient Boost + Decision tree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29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4A863-E416-5949-98DF-D3905CC9F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388711"/>
            <a:ext cx="11751129" cy="4351338"/>
          </a:xfrm>
        </p:spPr>
        <p:txBody>
          <a:bodyPr/>
          <a:lstStyle/>
          <a:p>
            <a:r>
              <a:rPr lang="en" altLang="zh-TW" dirty="0">
                <a:hlinkClick r:id="rId2"/>
              </a:rPr>
              <a:t>https://</a:t>
            </a:r>
            <a:r>
              <a:rPr lang="en" altLang="zh-TW" dirty="0" err="1">
                <a:hlinkClick r:id="rId2"/>
              </a:rPr>
              <a:t>medium.com</a:t>
            </a:r>
            <a:r>
              <a:rPr lang="en" altLang="zh-TW" dirty="0">
                <a:hlinkClick r:id="rId2"/>
              </a:rPr>
              <a:t>/</a:t>
            </a:r>
            <a:r>
              <a:rPr lang="en" altLang="zh-TW" dirty="0" err="1">
                <a:hlinkClick r:id="rId2"/>
              </a:rPr>
              <a:t>chung-yi</a:t>
            </a:r>
            <a:r>
              <a:rPr lang="en" altLang="zh-TW" dirty="0">
                <a:hlinkClick r:id="rId2"/>
              </a:rPr>
              <a:t>/ml</a:t>
            </a:r>
            <a:r>
              <a:rPr lang="zh-TW" altLang="en-US" dirty="0">
                <a:hlinkClick r:id="rId2"/>
              </a:rPr>
              <a:t>入門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十七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隨機森林</a:t>
            </a:r>
            <a:r>
              <a:rPr lang="en-US" altLang="zh-TW" dirty="0">
                <a:hlinkClick r:id="rId2"/>
              </a:rPr>
              <a:t>-</a:t>
            </a:r>
            <a:r>
              <a:rPr lang="en" altLang="zh-TW" dirty="0">
                <a:hlinkClick r:id="rId2"/>
              </a:rPr>
              <a:t>random-forest-6afc24871857</a:t>
            </a:r>
            <a:endParaRPr lang="en" altLang="zh-TW" dirty="0"/>
          </a:p>
          <a:p>
            <a:r>
              <a:rPr lang="en" altLang="zh-TW" dirty="0">
                <a:hlinkClick r:id="rId3"/>
              </a:rPr>
              <a:t>https://www.stat.berkeley.edu/~breiman/RandomForests/cc_home.htm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https://scikit-learn.org/stable/modules/generated/sklearn.ensemble.RandomForestClassifier.html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</a:t>
            </a:r>
            <a:r>
              <a:rPr lang="en" altLang="zh-TW" dirty="0" err="1">
                <a:hlinkClick r:id="rId5"/>
              </a:rPr>
              <a:t>chtseng.wordpress.com</a:t>
            </a:r>
            <a:r>
              <a:rPr lang="en" altLang="zh-TW" dirty="0">
                <a:hlinkClick r:id="rId5"/>
              </a:rPr>
              <a:t>/2017/02/24/</a:t>
            </a:r>
            <a:r>
              <a:rPr lang="zh-TW" altLang="en-US" dirty="0">
                <a:hlinkClick r:id="rId5"/>
              </a:rPr>
              <a:t>隨機森林</a:t>
            </a:r>
            <a:r>
              <a:rPr lang="en" altLang="zh-TW" dirty="0">
                <a:hlinkClick r:id="rId5"/>
              </a:rPr>
              <a:t>random-forest/</a:t>
            </a:r>
            <a:endParaRPr lang="en" altLang="zh-TW" dirty="0"/>
          </a:p>
          <a:p>
            <a:r>
              <a:rPr lang="en" altLang="zh-TW" dirty="0">
                <a:hlinkClick r:id="rId6"/>
              </a:rPr>
              <a:t>https://www.datacamp.com/community/tutorials/random-forests-classifier-python</a:t>
            </a:r>
            <a:endParaRPr lang="en" altLang="zh-TW" dirty="0"/>
          </a:p>
          <a:p>
            <a:endParaRPr lang="en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30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50E26-BA32-4148-85D2-E6436810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-1873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Random Forest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FD5FA1-0AC0-EA48-A946-9D571C28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" y="922655"/>
            <a:ext cx="11856720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由許多不同的決策樹</a:t>
            </a:r>
            <a:r>
              <a:rPr lang="en-US" altLang="zh-TW" sz="2400" dirty="0"/>
              <a:t>(CART)</a:t>
            </a:r>
            <a:r>
              <a:rPr lang="zh-TW" altLang="en-US" sz="2400" dirty="0"/>
              <a:t>所組成的一個學習器，並加入隨機分配的訓練資料，結合多個「弱學習器」來建構一個「強學習器」</a:t>
            </a:r>
            <a:endParaRPr lang="en-US" altLang="zh-TW" sz="2400" dirty="0"/>
          </a:p>
          <a:p>
            <a:r>
              <a:rPr lang="zh-CN" altLang="en-US" sz="2400" dirty="0"/>
              <a:t>使用</a:t>
            </a:r>
            <a:r>
              <a:rPr lang="zh-TW" altLang="en-US" sz="2400" dirty="0"/>
              <a:t>一個數據集，並利用</a:t>
            </a:r>
            <a:r>
              <a:rPr lang="en" altLang="zh-TW" sz="2400" dirty="0"/>
              <a:t>Ensemble Method</a:t>
            </a:r>
            <a:r>
              <a:rPr lang="zh-TW" altLang="en" sz="2400" dirty="0"/>
              <a:t>，</a:t>
            </a:r>
            <a:r>
              <a:rPr lang="zh-TW" altLang="en-US" sz="2400" dirty="0"/>
              <a:t>形成多顆具差異性的</a:t>
            </a:r>
            <a:r>
              <a:rPr lang="en" altLang="zh-TW" sz="2400" dirty="0"/>
              <a:t>CART</a:t>
            </a:r>
            <a:r>
              <a:rPr lang="zh-TW" altLang="en-US" sz="2400" dirty="0"/>
              <a:t>樹</a:t>
            </a:r>
            <a:endParaRPr lang="en-US" altLang="zh-TW" sz="2400" dirty="0"/>
          </a:p>
          <a:p>
            <a:pPr lvl="1"/>
            <a:r>
              <a:rPr lang="en" altLang="zh-TW" dirty="0"/>
              <a:t>Bagging(</a:t>
            </a:r>
            <a:r>
              <a:rPr lang="zh-CN" altLang="en-US" dirty="0"/>
              <a:t>採用</a:t>
            </a:r>
            <a:r>
              <a:rPr lang="en" altLang="zh-TW" dirty="0"/>
              <a:t>Bootstrap Aggregation):</a:t>
            </a:r>
          </a:p>
          <a:p>
            <a:pPr lvl="2"/>
            <a:r>
              <a:rPr lang="zh-TW" altLang="en-US" dirty="0"/>
              <a:t>「重新取樣原有</a:t>
            </a:r>
            <a:r>
              <a:rPr lang="en" altLang="zh-TW" dirty="0"/>
              <a:t>Data</a:t>
            </a:r>
            <a:r>
              <a:rPr lang="zh-TW" altLang="en-US" dirty="0"/>
              <a:t>產生新</a:t>
            </a:r>
            <a:r>
              <a:rPr lang="en" altLang="zh-TW" dirty="0"/>
              <a:t>Data</a:t>
            </a:r>
            <a:r>
              <a:rPr lang="zh-TW" altLang="en" dirty="0"/>
              <a:t>，</a:t>
            </a:r>
            <a:r>
              <a:rPr lang="zh-TW" altLang="en-US" dirty="0"/>
              <a:t>取樣過程均勻且可以重複取樣」，</a:t>
            </a:r>
            <a:r>
              <a:rPr lang="zh-CN" altLang="en-US" dirty="0"/>
              <a:t>可使</a:t>
            </a:r>
            <a:r>
              <a:rPr lang="zh-TW" altLang="en-US" dirty="0"/>
              <a:t>一組</a:t>
            </a:r>
            <a:r>
              <a:rPr lang="en" altLang="zh-TW" dirty="0"/>
              <a:t>Data</a:t>
            </a:r>
            <a:r>
              <a:rPr lang="zh-TW" altLang="en-US" dirty="0"/>
              <a:t>中生出多組</a:t>
            </a:r>
            <a:r>
              <a:rPr lang="en" altLang="zh-TW" dirty="0"/>
              <a:t>Dataset</a:t>
            </a:r>
            <a:r>
              <a:rPr lang="zh-TW" altLang="en" dirty="0"/>
              <a:t>。</a:t>
            </a:r>
          </a:p>
          <a:p>
            <a:pPr lvl="2"/>
            <a:r>
              <a:rPr lang="zh-TW" altLang="en-US" dirty="0"/>
              <a:t>從</a:t>
            </a:r>
            <a:r>
              <a:rPr lang="en" altLang="zh-TW" dirty="0"/>
              <a:t>Training dataset</a:t>
            </a:r>
            <a:r>
              <a:rPr lang="zh-TW" altLang="en-US" dirty="0"/>
              <a:t>中取出</a:t>
            </a:r>
            <a:r>
              <a:rPr lang="en" altLang="zh-TW" dirty="0"/>
              <a:t>K</a:t>
            </a:r>
            <a:r>
              <a:rPr lang="zh-TW" altLang="en-US" dirty="0"/>
              <a:t>個樣本，再從這</a:t>
            </a:r>
            <a:r>
              <a:rPr lang="en" altLang="zh-TW" dirty="0"/>
              <a:t>K</a:t>
            </a:r>
            <a:r>
              <a:rPr lang="zh-TW" altLang="en-US" dirty="0"/>
              <a:t>個樣本訓練出</a:t>
            </a:r>
            <a:r>
              <a:rPr lang="en" altLang="zh-TW" dirty="0"/>
              <a:t>K</a:t>
            </a:r>
            <a:r>
              <a:rPr lang="zh-TW" altLang="en-US" dirty="0"/>
              <a:t>個分類器（在此為</a:t>
            </a:r>
            <a:r>
              <a:rPr lang="en" altLang="zh-TW" dirty="0"/>
              <a:t>tree</a:t>
            </a:r>
            <a:r>
              <a:rPr lang="zh-TW" altLang="en" dirty="0"/>
              <a:t>）。</a:t>
            </a:r>
            <a:r>
              <a:rPr lang="zh-TW" altLang="en-US" dirty="0"/>
              <a:t>每次取出的</a:t>
            </a:r>
            <a:r>
              <a:rPr lang="en" altLang="zh-TW" dirty="0"/>
              <a:t>K</a:t>
            </a:r>
            <a:r>
              <a:rPr lang="zh-TW" altLang="en-US" dirty="0"/>
              <a:t>個樣本皆會再放回母體，因此這個</a:t>
            </a:r>
            <a:r>
              <a:rPr lang="en" altLang="zh-TW" dirty="0"/>
              <a:t>K</a:t>
            </a:r>
            <a:r>
              <a:rPr lang="zh-TW" altLang="en-US" dirty="0"/>
              <a:t>個樣本之間會有部份資料重複，不過由於每顆樹的樣本還是不同，因此訓練出的分類器（樹）之間是</a:t>
            </a:r>
            <a:r>
              <a:rPr lang="zh-TW" altLang="en-US" dirty="0">
                <a:solidFill>
                  <a:srgbClr val="FF0000"/>
                </a:solidFill>
              </a:rPr>
              <a:t>具有差異性</a:t>
            </a:r>
            <a:r>
              <a:rPr lang="zh-TW" altLang="en-US" dirty="0"/>
              <a:t>的，而每個</a:t>
            </a:r>
            <a:r>
              <a:rPr lang="zh-TW" altLang="en-US" dirty="0">
                <a:solidFill>
                  <a:srgbClr val="FF0000"/>
                </a:solidFill>
              </a:rPr>
              <a:t>分類器的權重一致</a:t>
            </a:r>
            <a:r>
              <a:rPr lang="zh-TW" altLang="en-US" dirty="0"/>
              <a:t>最後用</a:t>
            </a:r>
            <a:r>
              <a:rPr lang="zh-TW" altLang="en-US" dirty="0">
                <a:solidFill>
                  <a:srgbClr val="FF0000"/>
                </a:solidFill>
              </a:rPr>
              <a:t>投票方式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" altLang="zh-TW" dirty="0">
                <a:solidFill>
                  <a:srgbClr val="FF0000"/>
                </a:solidFill>
              </a:rPr>
              <a:t>Majority vote)</a:t>
            </a:r>
            <a:r>
              <a:rPr lang="zh-TW" altLang="en-US" dirty="0"/>
              <a:t>得到最終結果。</a:t>
            </a:r>
          </a:p>
          <a:p>
            <a:pPr lvl="2"/>
            <a:endParaRPr lang="en-US" altLang="zh-TW" dirty="0"/>
          </a:p>
          <a:p>
            <a:pPr lvl="1"/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4A9E80-BEB0-9A4E-92E9-7623C81A4B58}"/>
              </a:ext>
            </a:extLst>
          </p:cNvPr>
          <p:cNvSpPr/>
          <p:nvPr/>
        </p:nvSpPr>
        <p:spPr>
          <a:xfrm>
            <a:off x="3587629" y="183068"/>
            <a:ext cx="4485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/>
              <a:t>= Bagging + Decision Tree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B5B74D-628E-084C-BB3B-5DECB1A2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31" y="4326936"/>
            <a:ext cx="7266318" cy="2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2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1507D2-5091-1443-AEB2-D30870C4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82245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Random Forest Steps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BB9B4-6CD2-6743-9211-10284893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13684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+mn-ea"/>
              </a:rPr>
              <a:t>從資料集中隨機選取</a:t>
            </a:r>
            <a:r>
              <a:rPr lang="en" altLang="zh-TW" dirty="0">
                <a:latin typeface="+mn-ea"/>
              </a:rPr>
              <a:t>n</a:t>
            </a:r>
            <a:r>
              <a:rPr lang="zh-TW" altLang="en-US" dirty="0">
                <a:latin typeface="+mn-ea"/>
              </a:rPr>
              <a:t>個資料，取完後放回。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+mn-ea"/>
              </a:rPr>
              <a:t>從選取的</a:t>
            </a:r>
            <a:r>
              <a:rPr lang="en" altLang="zh-TW" dirty="0">
                <a:latin typeface="+mn-ea"/>
              </a:rPr>
              <a:t>n</a:t>
            </a:r>
            <a:r>
              <a:rPr lang="zh-TW" altLang="en-US" dirty="0">
                <a:latin typeface="+mn-ea"/>
              </a:rPr>
              <a:t>個資料中，訓練出決策樹。對每一個節點：</a:t>
            </a:r>
            <a:br>
              <a:rPr lang="zh-TW" altLang="en-US" dirty="0">
                <a:latin typeface="+mn-ea"/>
              </a:rPr>
            </a:br>
            <a:r>
              <a:rPr lang="en" altLang="zh-TW" dirty="0">
                <a:latin typeface="+mn-ea"/>
              </a:rPr>
              <a:t>a. </a:t>
            </a:r>
            <a:r>
              <a:rPr lang="zh-TW" altLang="en-US" dirty="0">
                <a:latin typeface="+mn-ea"/>
              </a:rPr>
              <a:t>隨機選取</a:t>
            </a:r>
            <a:r>
              <a:rPr lang="en" altLang="zh-TW" dirty="0">
                <a:latin typeface="+mn-ea"/>
              </a:rPr>
              <a:t>d</a:t>
            </a:r>
            <a:r>
              <a:rPr lang="zh-TW" altLang="en-US" dirty="0">
                <a:latin typeface="+mn-ea"/>
              </a:rPr>
              <a:t>個特徵</a:t>
            </a:r>
            <a:br>
              <a:rPr lang="zh-TW" altLang="en-US" dirty="0">
                <a:latin typeface="+mn-ea"/>
              </a:rPr>
            </a:br>
            <a:r>
              <a:rPr lang="en" altLang="zh-TW" dirty="0">
                <a:latin typeface="+mn-ea"/>
              </a:rPr>
              <a:t>b. </a:t>
            </a:r>
            <a:r>
              <a:rPr lang="zh-TW" altLang="en-US" dirty="0">
                <a:latin typeface="+mn-ea"/>
              </a:rPr>
              <a:t>使用特徵分割該節點（信息增益，</a:t>
            </a:r>
            <a:r>
              <a:rPr lang="en" altLang="zh-TW" dirty="0">
                <a:latin typeface="+mn-ea"/>
              </a:rPr>
              <a:t>information gain</a:t>
            </a:r>
            <a:r>
              <a:rPr lang="en-US" altLang="zh-TW" dirty="0">
                <a:latin typeface="+mn-ea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+mn-ea"/>
              </a:rPr>
              <a:t>重複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次步驟</a:t>
            </a:r>
            <a:r>
              <a:rPr lang="en-US" altLang="zh-TW" dirty="0">
                <a:latin typeface="+mn-ea"/>
              </a:rPr>
              <a:t>1~</a:t>
            </a:r>
            <a:r>
              <a:rPr lang="zh-TW" altLang="en-US" dirty="0">
                <a:latin typeface="+mn-ea"/>
              </a:rPr>
              <a:t>步驟</a:t>
            </a:r>
            <a:r>
              <a:rPr lang="en-US" altLang="zh-TW" dirty="0">
                <a:latin typeface="+mn-ea"/>
              </a:rPr>
              <a:t>2</a:t>
            </a:r>
            <a:r>
              <a:rPr lang="zh-TW" altLang="en-US" dirty="0">
                <a:latin typeface="+mn-ea"/>
              </a:rPr>
              <a:t>，產生</a:t>
            </a:r>
            <a:r>
              <a:rPr lang="en-US" altLang="zh-TW" dirty="0">
                <a:latin typeface="+mn-ea"/>
              </a:rPr>
              <a:t>k</a:t>
            </a:r>
            <a:r>
              <a:rPr lang="zh-CN" altLang="en-US" dirty="0">
                <a:latin typeface="+mn-ea"/>
              </a:rPr>
              <a:t>棵決策樹</a:t>
            </a:r>
            <a:endParaRPr lang="en-US" altLang="zh-TW" dirty="0">
              <a:latin typeface="+mn-ea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+mn-ea"/>
              </a:rPr>
              <a:t>匯總所有決策樹的預測，以</a:t>
            </a:r>
            <a:r>
              <a:rPr lang="zh-TW" altLang="en-US" b="1" dirty="0">
                <a:latin typeface="+mn-ea"/>
              </a:rPr>
              <a:t>多數決</a:t>
            </a:r>
            <a:r>
              <a:rPr lang="zh-TW" altLang="en-US" dirty="0">
                <a:latin typeface="+mn-ea"/>
              </a:rPr>
              <a:t>的方式，來決定分類結果。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73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16B81-33EF-4741-9398-131F071E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40434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應用場景</a:t>
            </a:r>
            <a:r>
              <a:rPr kumimoji="1" lang="en-US" altLang="zh-TW" dirty="0"/>
              <a:t>(Use Cases)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12DA9C-954C-6845-852C-9E46C28D0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09" y="156599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/>
              <a:t>對離散值的分類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zh-TW" dirty="0"/>
              <a:t>對連續值的回歸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zh-TW" dirty="0"/>
              <a:t>異常點檢測</a:t>
            </a:r>
            <a:r>
              <a:rPr lang="en-US" altLang="zh-TW" dirty="0"/>
              <a:t>-</a:t>
            </a:r>
            <a:r>
              <a:rPr lang="zh-TW" altLang="zh-TW" dirty="0"/>
              <a:t>找出數據中離群值（</a:t>
            </a:r>
            <a:r>
              <a:rPr lang="zh-TW" altLang="en-US" dirty="0"/>
              <a:t>具</a:t>
            </a:r>
            <a:r>
              <a:rPr lang="zh-TW" altLang="zh-TW" dirty="0"/>
              <a:t>顯著不同的數據點）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 err="1"/>
              <a:t>Eg.</a:t>
            </a:r>
            <a:r>
              <a:rPr lang="zh-TW" altLang="zh-TW" dirty="0"/>
              <a:t>不正常高額存款</a:t>
            </a:r>
            <a:r>
              <a:rPr lang="zh-TW" altLang="en-US" dirty="0"/>
              <a:t>、洗錢、保險詐欺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265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EB4F3-2940-3247-B3CB-D8BD0E26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11366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優點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9E22D-9C49-8345-B015-E32E3229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439228"/>
            <a:ext cx="1115187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能夠避免因為一顆樹而造成</a:t>
            </a:r>
            <a:r>
              <a:rPr lang="en-US" altLang="zh-CN" dirty="0"/>
              <a:t>Over-fitting</a:t>
            </a:r>
            <a:r>
              <a:rPr lang="zh-CN" altLang="en-US" dirty="0"/>
              <a:t>的問題</a:t>
            </a:r>
            <a:endParaRPr lang="en-US" altLang="zh-TW" dirty="0"/>
          </a:p>
          <a:p>
            <a:r>
              <a:rPr lang="zh-TW" altLang="en-US" dirty="0"/>
              <a:t>不用做特徵選擇</a:t>
            </a:r>
            <a:r>
              <a:rPr lang="en-US" altLang="zh-TW" dirty="0"/>
              <a:t>(</a:t>
            </a:r>
            <a:r>
              <a:rPr lang="zh-CN" altLang="en-US" dirty="0"/>
              <a:t>訓練資料集</a:t>
            </a:r>
            <a:r>
              <a:rPr lang="zh-TW" altLang="en-US" dirty="0"/>
              <a:t>特徵子集皆隨機選擇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在訓練完後，能夠判斷哪些</a:t>
            </a:r>
            <a:r>
              <a:rPr lang="en" altLang="zh-TW" dirty="0"/>
              <a:t>feature</a:t>
            </a:r>
            <a:r>
              <a:rPr lang="zh-TW" altLang="en-US" dirty="0"/>
              <a:t>比較重要。</a:t>
            </a:r>
          </a:p>
          <a:p>
            <a:r>
              <a:rPr lang="zh-TW" altLang="en-US" dirty="0"/>
              <a:t>訓練速度快，容易做成並行化方法</a:t>
            </a:r>
            <a:r>
              <a:rPr lang="en-US" altLang="zh-TW" dirty="0"/>
              <a:t>(</a:t>
            </a:r>
            <a:r>
              <a:rPr lang="zh-TW" altLang="en-US" dirty="0"/>
              <a:t>訓練時樹與樹之間是相互獨立的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對於不平衡的資料集來說，可以平衡誤差。</a:t>
            </a:r>
          </a:p>
          <a:p>
            <a:r>
              <a:rPr lang="zh-TW" altLang="en-US" dirty="0"/>
              <a:t>如果有很大一部分的特徵遺失，仍可以維持準確度。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F8DD73-40E3-2F4F-87DE-BD4819D957F7}"/>
              </a:ext>
            </a:extLst>
          </p:cNvPr>
          <p:cNvSpPr/>
          <p:nvPr/>
        </p:nvSpPr>
        <p:spPr>
          <a:xfrm>
            <a:off x="815340" y="5528956"/>
            <a:ext cx="11289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800" b="1" dirty="0">
                <a:solidFill>
                  <a:srgbClr val="FF0000"/>
                </a:solidFill>
              </a:rPr>
              <a:t>適用於擁有大型數據集的情況，並且可解釋性不是主要考慮因素。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09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EB4F3-2940-3247-B3CB-D8BD0E26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11366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缺點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9E22D-9C49-8345-B015-E32E3229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439228"/>
            <a:ext cx="11151870" cy="137324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與決策樹相比，隨機森林在計算上較耗時</a:t>
            </a:r>
            <a:endParaRPr kumimoji="1" lang="en-US" altLang="zh-CN" dirty="0"/>
          </a:p>
          <a:p>
            <a:r>
              <a:rPr lang="zh-TW" altLang="zh-TW" dirty="0"/>
              <a:t>隨機森林</a:t>
            </a:r>
            <a:r>
              <a:rPr lang="zh-TW" altLang="en-US" dirty="0"/>
              <a:t>較難</a:t>
            </a:r>
            <a:r>
              <a:rPr lang="zh-TW" altLang="zh-TW" dirty="0"/>
              <a:t>解釋，而決策樹則易於解釋並且可轉換為規則。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179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-200931"/>
            <a:ext cx="10515600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sklearn.ensemble.RandomForestClassifier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795112"/>
            <a:ext cx="11861800" cy="1265917"/>
          </a:xfrm>
        </p:spPr>
        <p:txBody>
          <a:bodyPr>
            <a:normAutofit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sklearn.ensemble.RandomForestClassifier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class_weight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235200"/>
            <a:ext cx="6982874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b="1" dirty="0" err="1"/>
              <a:t>n_estimators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default=100</a:t>
            </a:r>
          </a:p>
          <a:p>
            <a:r>
              <a:rPr lang="en" altLang="zh-TW" sz="2000" b="1" dirty="0"/>
              <a:t>Criterion: </a:t>
            </a:r>
            <a:r>
              <a:rPr lang="en" altLang="zh-TW" sz="2000" i="1" dirty="0"/>
              <a:t>{“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”, “entropy”}, default=”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”</a:t>
            </a:r>
          </a:p>
          <a:p>
            <a:r>
              <a:rPr lang="en" altLang="zh-TW" sz="2000" b="1" dirty="0" err="1"/>
              <a:t>max_depth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min_samples_split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default=2</a:t>
            </a:r>
          </a:p>
          <a:p>
            <a:r>
              <a:rPr lang="en" altLang="zh-TW" sz="2000" b="1" dirty="0" err="1"/>
              <a:t>min_samples_leaf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default=1</a:t>
            </a:r>
          </a:p>
          <a:p>
            <a:r>
              <a:rPr lang="en" altLang="zh-TW" sz="2000" b="1" dirty="0" err="1"/>
              <a:t>min_weight_fraction_leaf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max_features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{“auto”, “sqrt”, “log2”},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default=”auto”</a:t>
            </a:r>
          </a:p>
          <a:p>
            <a:r>
              <a:rPr lang="en" altLang="zh-TW" sz="2000" b="1" dirty="0" err="1"/>
              <a:t>max_leaf_nodes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min_impurity_decrease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min_impurity_split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default=None</a:t>
            </a:r>
          </a:p>
          <a:p>
            <a:r>
              <a:rPr lang="en" altLang="zh-TW" sz="2000" b="1" dirty="0"/>
              <a:t>Bootstrap: </a:t>
            </a:r>
            <a:r>
              <a:rPr lang="en" altLang="zh-TW" sz="2000" i="1" dirty="0"/>
              <a:t>bool, default=True</a:t>
            </a:r>
          </a:p>
          <a:p>
            <a:r>
              <a:rPr lang="en" altLang="zh-TW" sz="2000" b="1" dirty="0" err="1"/>
              <a:t>oob_score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n_jobs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random_state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</a:t>
            </a:r>
            <a:r>
              <a:rPr lang="en" altLang="zh-TW" sz="2000" i="1" dirty="0" err="1"/>
              <a:t>RandomState</a:t>
            </a:r>
            <a:r>
              <a:rPr lang="en" altLang="zh-TW" sz="2000" i="1" dirty="0"/>
              <a:t> instance or None, default=None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692DEB-0F8E-3D4D-84A4-7211D16FA53F}"/>
              </a:ext>
            </a:extLst>
          </p:cNvPr>
          <p:cNvSpPr/>
          <p:nvPr/>
        </p:nvSpPr>
        <p:spPr>
          <a:xfrm>
            <a:off x="7167932" y="2235200"/>
            <a:ext cx="48789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/>
              <a:t>Verbose: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default=0</a:t>
            </a:r>
          </a:p>
          <a:p>
            <a:r>
              <a:rPr lang="en" altLang="zh-TW" sz="2000" b="1" dirty="0" err="1"/>
              <a:t>warm_start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class_weight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{“balanced”, “</a:t>
            </a:r>
            <a:r>
              <a:rPr lang="en" altLang="zh-TW" sz="2000" i="1" dirty="0" err="1"/>
              <a:t>balanced_subsample</a:t>
            </a:r>
            <a:r>
              <a:rPr lang="en" altLang="zh-TW" sz="2000" i="1" dirty="0"/>
              <a:t>”}, </a:t>
            </a:r>
            <a:r>
              <a:rPr lang="en" altLang="zh-TW" sz="2000" i="1" dirty="0" err="1"/>
              <a:t>dict</a:t>
            </a:r>
            <a:r>
              <a:rPr lang="en" altLang="zh-TW" sz="2000" i="1" dirty="0"/>
              <a:t> or list of </a:t>
            </a:r>
            <a:r>
              <a:rPr lang="en" altLang="zh-TW" sz="2000" i="1" dirty="0" err="1"/>
              <a:t>dicts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ccp_alpha</a:t>
            </a:r>
            <a:r>
              <a:rPr lang="en" altLang="zh-TW" sz="2000" b="1" dirty="0"/>
              <a:t>: </a:t>
            </a:r>
            <a:r>
              <a:rPr lang="en" altLang="zh-TW" sz="2000" i="1" dirty="0"/>
              <a:t>non-negative float, default=0.0</a:t>
            </a:r>
          </a:p>
          <a:p>
            <a:r>
              <a:rPr lang="en" altLang="zh-TW" sz="2000" b="1" dirty="0" err="1"/>
              <a:t>max_samples</a:t>
            </a:r>
            <a:r>
              <a:rPr lang="en-US" altLang="zh-TW" sz="2000" b="1" dirty="0"/>
              <a:t>:</a:t>
            </a:r>
            <a:r>
              <a:rPr lang="en" altLang="zh-TW" sz="2000" b="1" dirty="0"/>
              <a:t>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default=None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061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-200931"/>
            <a:ext cx="10515600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sklearn.ensemble.RandomForestClassifier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795112"/>
            <a:ext cx="11861800" cy="1265917"/>
          </a:xfrm>
        </p:spPr>
        <p:txBody>
          <a:bodyPr>
            <a:normAutofit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sklearn.ensemble.RandomForestClassifier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class_weight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316844"/>
            <a:ext cx="12006943" cy="3228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n_estimators ：方法樹的個數</a:t>
            </a:r>
            <a:r>
              <a:rPr lang="en-US" altLang="zh-TW" sz="2000" dirty="0"/>
              <a:t>  (</a:t>
            </a:r>
            <a:r>
              <a:rPr lang="zh-CN" altLang="en-US" sz="2000" dirty="0"/>
              <a:t>太小容易欠擬合，太大計算量會變</a:t>
            </a:r>
            <a:r>
              <a:rPr lang="zh-TW" altLang="en-US" sz="2000" dirty="0"/>
              <a:t>久）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bootstrap ：是否有放回的採樣。 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oob_score </a:t>
            </a:r>
            <a:r>
              <a:rPr lang="en-US" altLang="zh-TW" sz="2000" dirty="0"/>
              <a:t>:</a:t>
            </a:r>
            <a:r>
              <a:rPr lang="zh-TW" altLang="en-US" sz="2000" dirty="0"/>
              <a:t>是否採用袋外樣本來評估模型的好壞，</a:t>
            </a:r>
            <a:r>
              <a:rPr lang="zh-TW" altLang="zh-TW" sz="2000" dirty="0"/>
              <a:t>僅在bootstrap = True時可用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(</a:t>
            </a:r>
            <a:r>
              <a:rPr lang="zh-TW" altLang="zh-TW" dirty="0"/>
              <a:t>Boostrap在一棵樹的生成過程並且不會使用所有的樣本，未使用的樣本就叫（out_of_bag）袋外樣本</a:t>
            </a:r>
            <a:r>
              <a:rPr lang="en-US" altLang="zh-TW" dirty="0"/>
              <a:t>)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n_jobs = 1：並行工作個數。1=不並行； n：n個並行； -1：</a:t>
            </a:r>
            <a:r>
              <a:rPr lang="zh-CN" altLang="en-US" sz="2000" dirty="0"/>
              <a:t>使用所有處理器</a:t>
            </a:r>
            <a:r>
              <a:rPr lang="zh-TW" altLang="zh-TW" sz="2000" dirty="0"/>
              <a:t> </a:t>
            </a:r>
            <a:r>
              <a:rPr lang="en-US" altLang="zh-TW" sz="2000" dirty="0"/>
              <a:t> (</a:t>
            </a:r>
            <a:r>
              <a:rPr lang="zh-CN" altLang="en-US" sz="2000" dirty="0"/>
              <a:t>可用來提高性能</a:t>
            </a:r>
            <a:r>
              <a:rPr lang="en-US" altLang="zh-CN" sz="2000" dirty="0"/>
              <a:t>)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/>
              <a:t>W</a:t>
            </a:r>
            <a:r>
              <a:rPr lang="zh-TW" altLang="zh-TW" sz="2000" dirty="0"/>
              <a:t>arm_start = False：熱啟動，</a:t>
            </a:r>
            <a:r>
              <a:rPr lang="zh-TW" altLang="en-US" sz="2000" dirty="0"/>
              <a:t>是否在前一階段的訓練結果上訓練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class_weight = None：各個標籤的權重。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052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AE04D-C21D-754A-9242-7AA8D1A7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52596"/>
            <a:ext cx="11561618" cy="1325563"/>
          </a:xfrm>
        </p:spPr>
        <p:txBody>
          <a:bodyPr/>
          <a:lstStyle/>
          <a:p>
            <a:r>
              <a:rPr lang="en" altLang="zh-TW" b="1" dirty="0"/>
              <a:t>Classifier Example: Quality of red wine </a:t>
            </a:r>
            <a:r>
              <a:rPr lang="en" altLang="zh-TW" sz="3200" b="1" dirty="0"/>
              <a:t>(</a:t>
            </a:r>
            <a:r>
              <a:rPr lang="en-US" altLang="zh-TW" sz="3200" b="1" dirty="0"/>
              <a:t>DT</a:t>
            </a:r>
            <a:r>
              <a:rPr lang="zh-CN" altLang="en-US" sz="3200" b="1" dirty="0"/>
              <a:t>及</a:t>
            </a:r>
            <a:r>
              <a:rPr lang="en-US" altLang="zh-CN" sz="3200" b="1" dirty="0"/>
              <a:t>RF</a:t>
            </a:r>
            <a:r>
              <a:rPr lang="zh-CN" altLang="en-US" sz="3200" b="1" dirty="0"/>
              <a:t>）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4EE6BED-88F1-EC4B-BCB1-6A5ECBC32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7563" y="4492896"/>
            <a:ext cx="2897930" cy="192893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06BC15-F2A5-6748-866C-2B7AE7AB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2" y="4321106"/>
            <a:ext cx="4483613" cy="22725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5E0230-EA59-C948-B731-831F3069918B}"/>
              </a:ext>
            </a:extLst>
          </p:cNvPr>
          <p:cNvSpPr/>
          <p:nvPr/>
        </p:nvSpPr>
        <p:spPr>
          <a:xfrm>
            <a:off x="611905" y="182012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決策樹</a:t>
            </a:r>
            <a:endParaRPr lang="zh-TW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EB082B-9F46-9340-A1C4-386CBDCE28D5}"/>
              </a:ext>
            </a:extLst>
          </p:cNvPr>
          <p:cNvSpPr/>
          <p:nvPr/>
        </p:nvSpPr>
        <p:spPr>
          <a:xfrm>
            <a:off x="6096000" y="182012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隨機森林</a:t>
            </a:r>
            <a:endParaRPr lang="zh-TW" altLang="en-US" sz="2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218B53B-7E41-3F4E-99B6-B186EB86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478" y="2538830"/>
            <a:ext cx="3340100" cy="1473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4881B0-7E7C-C640-BCEC-E6257BCE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847" y="2616359"/>
            <a:ext cx="3204462" cy="13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4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1463</Words>
  <Application>Microsoft Macintosh PowerPoint</Application>
  <PresentationFormat>寬螢幕</PresentationFormat>
  <Paragraphs>130</Paragraphs>
  <Slides>16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新細明體</vt:lpstr>
      <vt:lpstr>等线</vt:lpstr>
      <vt:lpstr>等线 Light</vt:lpstr>
      <vt:lpstr>Arial</vt:lpstr>
      <vt:lpstr>Calibri</vt:lpstr>
      <vt:lpstr>Calibri Light</vt:lpstr>
      <vt:lpstr>charter</vt:lpstr>
      <vt:lpstr>Office 佈景主題</vt:lpstr>
      <vt:lpstr>Random Forest</vt:lpstr>
      <vt:lpstr>Random Forest</vt:lpstr>
      <vt:lpstr>Random Forest Steps</vt:lpstr>
      <vt:lpstr>應用場景(Use Cases)</vt:lpstr>
      <vt:lpstr>優點</vt:lpstr>
      <vt:lpstr>缺點</vt:lpstr>
      <vt:lpstr>sklearn.ensemble.RandomForestClassifier</vt:lpstr>
      <vt:lpstr>sklearn.ensemble.RandomForestClassifier</vt:lpstr>
      <vt:lpstr>Classifier Example: Quality of red wine (DT及RF）</vt:lpstr>
      <vt:lpstr>sklearn.ensemble.RandomForestRegressor</vt:lpstr>
      <vt:lpstr>sklearn.ensemble.RandomForestRegressor</vt:lpstr>
      <vt:lpstr>sklearn.ensemble.RandomForestRegressor</vt:lpstr>
      <vt:lpstr>Regressor Example: Salary prediction</vt:lpstr>
      <vt:lpstr>Boostrap(自舉法)</vt:lpstr>
      <vt:lpstr>Bagging V.S. Boosting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</dc:title>
  <dc:creator>Microsoft Office User</dc:creator>
  <cp:lastModifiedBy>Microsoft Office User</cp:lastModifiedBy>
  <cp:revision>27</cp:revision>
  <dcterms:created xsi:type="dcterms:W3CDTF">2021-05-18T08:42:08Z</dcterms:created>
  <dcterms:modified xsi:type="dcterms:W3CDTF">2021-05-31T09:22:43Z</dcterms:modified>
</cp:coreProperties>
</file>